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5" r:id="rId4"/>
    <p:sldId id="260" r:id="rId5"/>
    <p:sldId id="261" r:id="rId6"/>
    <p:sldId id="268" r:id="rId7"/>
    <p:sldId id="269" r:id="rId8"/>
    <p:sldId id="270" r:id="rId9"/>
    <p:sldId id="271" r:id="rId10"/>
    <p:sldId id="272" r:id="rId11"/>
    <p:sldId id="267" r:id="rId12"/>
    <p:sldId id="259" r:id="rId13"/>
    <p:sldId id="262" r:id="rId14"/>
    <p:sldId id="263" r:id="rId15"/>
    <p:sldId id="264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6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0BA1CFD-BFF0-48BC-9BA5-4974D7A6AB15}" type="datetimeFigureOut">
              <a:rPr lang="en-US" smtClean="0"/>
              <a:t>10.09.15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12AA694-00EB-4F4B-AABB-6F50FB178914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microsoft.com/office/2007/relationships/hdphoto" Target="../media/hdphoto2.wdp"/><Relationship Id="rId6" Type="http://schemas.openxmlformats.org/officeDocument/2006/relationships/image" Target="../media/image5.png"/><Relationship Id="rId7" Type="http://schemas.microsoft.com/office/2007/relationships/hdphoto" Target="../media/hdphoto3.wdp"/><Relationship Id="rId8" Type="http://schemas.openxmlformats.org/officeDocument/2006/relationships/image" Target="../media/image6.png"/><Relationship Id="rId9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sz="6000" i="1" dirty="0" smtClean="0">
                <a:cs typeface="Ayuthaya"/>
              </a:rPr>
              <a:t>Smarter</a:t>
            </a:r>
            <a:r>
              <a:rPr lang="de-DE" i="1" dirty="0" smtClean="0">
                <a:cs typeface="Ayuthaya"/>
              </a:rPr>
              <a:t> Unterricht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2400" dirty="0">
                <a:effectLst/>
              </a:rPr>
              <a:t>Apps zum Lehren und Lernen </a:t>
            </a:r>
            <a:endParaRPr lang="de-DE" dirty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 rotWithShape="1">
          <a:blip r:embed="rId2"/>
          <a:srcRect t="38435"/>
          <a:stretch/>
        </p:blipFill>
        <p:spPr>
          <a:xfrm>
            <a:off x="0" y="3418826"/>
            <a:ext cx="9144000" cy="343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18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 smtClean="0"/>
              <a:t>Was geht „App“?</a:t>
            </a:r>
            <a:endParaRPr lang="de-DE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957137"/>
            <a:ext cx="8686800" cy="39142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e-DE" sz="4400" b="1" dirty="0" smtClean="0"/>
              <a:t>„App“ </a:t>
            </a:r>
          </a:p>
          <a:p>
            <a:pPr marL="0" indent="0" algn="ctr">
              <a:buNone/>
            </a:pPr>
            <a:r>
              <a:rPr lang="de-DE" sz="4400" b="1" dirty="0" smtClean="0"/>
              <a:t>=</a:t>
            </a:r>
          </a:p>
          <a:p>
            <a:pPr marL="0" indent="0" algn="ctr">
              <a:buNone/>
            </a:pPr>
            <a:r>
              <a:rPr lang="de-DE" sz="4400" b="1" dirty="0" err="1" smtClean="0"/>
              <a:t>Application</a:t>
            </a:r>
            <a:r>
              <a:rPr lang="de-DE" sz="4400" b="1" dirty="0" smtClean="0"/>
              <a:t> </a:t>
            </a:r>
            <a:r>
              <a:rPr lang="de-DE" sz="4400" b="1" dirty="0"/>
              <a:t>(engl.) </a:t>
            </a:r>
            <a:endParaRPr lang="de-DE" sz="4400" b="1" dirty="0" smtClean="0"/>
          </a:p>
          <a:p>
            <a:pPr marL="0" indent="0" algn="ctr">
              <a:buNone/>
            </a:pPr>
            <a:endParaRPr lang="de-DE" sz="4400" b="1" dirty="0">
              <a:sym typeface="Wingdings"/>
            </a:endParaRPr>
          </a:p>
          <a:p>
            <a:pPr marL="0" indent="0" algn="ctr">
              <a:buNone/>
            </a:pPr>
            <a:r>
              <a:rPr lang="de-DE" sz="4400" b="1" dirty="0" smtClean="0">
                <a:sym typeface="Wingdings"/>
              </a:rPr>
              <a:t> </a:t>
            </a:r>
            <a:r>
              <a:rPr lang="de-DE" sz="4400" b="1" dirty="0">
                <a:sym typeface="Wingdings"/>
              </a:rPr>
              <a:t>Anwendung</a:t>
            </a:r>
          </a:p>
          <a:p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680954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i="1" dirty="0" smtClean="0"/>
              <a:t>Warum geht´s „App“?</a:t>
            </a:r>
            <a:endParaRPr lang="de-DE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4589" y="1391653"/>
            <a:ext cx="8919411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de-DE" dirty="0" smtClean="0">
              <a:sym typeface="Wingdings"/>
            </a:endParaRPr>
          </a:p>
          <a:p>
            <a:pPr marL="0" indent="0">
              <a:buNone/>
            </a:pPr>
            <a:r>
              <a:rPr lang="de-DE" sz="3200" dirty="0" smtClean="0"/>
              <a:t>Gezielte Anwendung </a:t>
            </a:r>
            <a:r>
              <a:rPr lang="de-DE" sz="3200" dirty="0"/>
              <a:t>von Apps im </a:t>
            </a:r>
            <a:r>
              <a:rPr lang="de-DE" sz="3200" dirty="0" smtClean="0"/>
              <a:t>Unterricht</a:t>
            </a:r>
          </a:p>
          <a:p>
            <a:endParaRPr lang="de-DE" sz="3200" dirty="0">
              <a:sym typeface="Wingdings"/>
            </a:endParaRPr>
          </a:p>
          <a:p>
            <a:pPr marL="617220" lvl="1" indent="-342900">
              <a:buFontTx/>
              <a:buAutoNum type="arabicPeriod"/>
            </a:pPr>
            <a:r>
              <a:rPr lang="de-DE" sz="3200" dirty="0"/>
              <a:t>Informationsrecherche </a:t>
            </a:r>
            <a:r>
              <a:rPr lang="de-DE" sz="3200" dirty="0" smtClean="0"/>
              <a:t>in </a:t>
            </a:r>
            <a:r>
              <a:rPr lang="de-DE" sz="3200" dirty="0"/>
              <a:t>Tabellen und Nachschlagewerken</a:t>
            </a:r>
          </a:p>
          <a:p>
            <a:pPr marL="617220" lvl="1" indent="-342900">
              <a:buAutoNum type="arabicPeriod"/>
            </a:pPr>
            <a:r>
              <a:rPr lang="de-DE" sz="3200" dirty="0" smtClean="0"/>
              <a:t>Spielerische Anwendung </a:t>
            </a:r>
            <a:r>
              <a:rPr lang="de-DE" sz="3200" dirty="0"/>
              <a:t>von erlerntem Wissen</a:t>
            </a:r>
          </a:p>
          <a:p>
            <a:pPr marL="617220" lvl="1" indent="-342900">
              <a:buAutoNum type="arabicPeriod"/>
            </a:pPr>
            <a:r>
              <a:rPr lang="de-DE" sz="3200" dirty="0"/>
              <a:t>Stärkung der räumlichen Vorstellungskraft</a:t>
            </a:r>
          </a:p>
          <a:p>
            <a:pPr marL="617220" lvl="1" indent="-342900">
              <a:buAutoNum type="arabicPeriod"/>
            </a:pPr>
            <a:r>
              <a:rPr lang="de-DE" sz="3200" dirty="0" smtClean="0"/>
              <a:t>Sachlicher </a:t>
            </a:r>
            <a:r>
              <a:rPr lang="de-DE" sz="3200" dirty="0"/>
              <a:t>Einsatz digitaler (Alltags-)Medien 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919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 smtClean="0"/>
              <a:t>Wie </a:t>
            </a:r>
            <a:r>
              <a:rPr lang="de-DE" i="1" dirty="0"/>
              <a:t>geht´s „App“?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27" y="1723484"/>
            <a:ext cx="2479728" cy="1829304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App-Auswahl</a:t>
            </a:r>
          </a:p>
          <a:p>
            <a:pPr algn="ctr"/>
            <a:r>
              <a:rPr lang="de-DE" sz="2400" b="1" dirty="0" smtClean="0"/>
              <a:t> </a:t>
            </a:r>
          </a:p>
          <a:p>
            <a:pPr algn="ctr"/>
            <a:endParaRPr lang="de-DE" sz="2400" b="1" dirty="0"/>
          </a:p>
        </p:txBody>
      </p:sp>
      <p:sp>
        <p:nvSpPr>
          <p:cNvPr id="5" name="Rechteck 4"/>
          <p:cNvSpPr/>
          <p:nvPr/>
        </p:nvSpPr>
        <p:spPr>
          <a:xfrm>
            <a:off x="347454" y="1723483"/>
            <a:ext cx="2476138" cy="18293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2000" b="1" dirty="0" err="1" smtClean="0"/>
              <a:t>Appstore</a:t>
            </a:r>
            <a:endParaRPr lang="de-DE" sz="2000" b="1" dirty="0" smtClean="0"/>
          </a:p>
          <a:p>
            <a:pPr algn="r"/>
            <a:r>
              <a:rPr lang="de-DE" sz="2000" b="1" dirty="0" smtClean="0"/>
              <a:t>Playstore</a:t>
            </a:r>
            <a:endParaRPr lang="de-DE" sz="2000" b="1" dirty="0"/>
          </a:p>
        </p:txBody>
      </p:sp>
      <p:sp>
        <p:nvSpPr>
          <p:cNvPr id="6" name="Rechteck 5"/>
          <p:cNvSpPr/>
          <p:nvPr/>
        </p:nvSpPr>
        <p:spPr>
          <a:xfrm>
            <a:off x="6263231" y="1723484"/>
            <a:ext cx="2577001" cy="1829304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2000" b="1" dirty="0" err="1" smtClean="0"/>
              <a:t>Bluestacks</a:t>
            </a:r>
            <a:endParaRPr lang="de-DE" sz="2000" b="1" dirty="0" smtClean="0"/>
          </a:p>
          <a:p>
            <a:pPr algn="r"/>
            <a:r>
              <a:rPr lang="de-DE" sz="2000" b="1" dirty="0" err="1" smtClean="0"/>
              <a:t>Appstore</a:t>
            </a:r>
            <a:endParaRPr lang="de-DE" sz="2000" b="1" dirty="0"/>
          </a:p>
        </p:txBody>
      </p:sp>
      <p:pic>
        <p:nvPicPr>
          <p:cNvPr id="7" name="Bild 6" descr="can-stock-photo_csp14639704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4" b="93936" l="3222" r="100000">
                        <a14:foregroundMark x1="47889" y1="47660" x2="47889" y2="476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60" t="6216" b="8546"/>
          <a:stretch/>
        </p:blipFill>
        <p:spPr>
          <a:xfrm>
            <a:off x="347454" y="1995612"/>
            <a:ext cx="1387476" cy="1361289"/>
          </a:xfrm>
          <a:prstGeom prst="rect">
            <a:avLst/>
          </a:prstGeom>
        </p:spPr>
      </p:pic>
      <p:pic>
        <p:nvPicPr>
          <p:cNvPr id="8" name="Bild 7" descr="BlueStacks_Logo2.jpg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94" b="90000" l="3125" r="97396">
                        <a14:backgroundMark x1="20417" y1="38889" x2="20417" y2="3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31" y="1859549"/>
            <a:ext cx="1253788" cy="940341"/>
          </a:xfrm>
          <a:prstGeom prst="rect">
            <a:avLst/>
          </a:prstGeom>
        </p:spPr>
      </p:pic>
      <p:pic>
        <p:nvPicPr>
          <p:cNvPr id="9" name="Bild 8" descr="Unknown.jpeg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100000" l="1778" r="9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555" y="2450880"/>
            <a:ext cx="906021" cy="906021"/>
          </a:xfrm>
          <a:prstGeom prst="rect">
            <a:avLst/>
          </a:prstGeom>
        </p:spPr>
      </p:pic>
      <p:pic>
        <p:nvPicPr>
          <p:cNvPr id="10" name="Bild 9" descr="Fotos.tiff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9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49" y="2438258"/>
            <a:ext cx="1025336" cy="1081850"/>
          </a:xfrm>
          <a:prstGeom prst="rect">
            <a:avLst/>
          </a:prstGeom>
        </p:spPr>
      </p:pic>
      <p:sp>
        <p:nvSpPr>
          <p:cNvPr id="11" name="Pfeil nach rechts 10"/>
          <p:cNvSpPr/>
          <p:nvPr/>
        </p:nvSpPr>
        <p:spPr>
          <a:xfrm>
            <a:off x="2907938" y="2289267"/>
            <a:ext cx="327617" cy="689916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 rot="10800000">
            <a:off x="5851555" y="2289267"/>
            <a:ext cx="327617" cy="689916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347454" y="4127500"/>
            <a:ext cx="2476138" cy="24638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ansprechend</a:t>
            </a:r>
          </a:p>
          <a:p>
            <a:pPr algn="ctr"/>
            <a:r>
              <a:rPr lang="de-DE" sz="2400" dirty="0"/>
              <a:t>e</a:t>
            </a:r>
            <a:r>
              <a:rPr lang="de-DE" sz="2400" dirty="0" smtClean="0"/>
              <a:t>infach</a:t>
            </a:r>
          </a:p>
          <a:p>
            <a:pPr algn="ctr"/>
            <a:r>
              <a:rPr lang="de-DE" sz="2400" dirty="0" smtClean="0"/>
              <a:t>interessant</a:t>
            </a:r>
          </a:p>
          <a:p>
            <a:pPr algn="ctr"/>
            <a:r>
              <a:rPr lang="de-DE" sz="2400" dirty="0" smtClean="0"/>
              <a:t>sinnvoll</a:t>
            </a:r>
          </a:p>
          <a:p>
            <a:pPr algn="ctr"/>
            <a:endParaRPr lang="de-DE" sz="2000" dirty="0"/>
          </a:p>
        </p:txBody>
      </p:sp>
      <p:sp>
        <p:nvSpPr>
          <p:cNvPr id="14" name="Rechteck 13"/>
          <p:cNvSpPr/>
          <p:nvPr/>
        </p:nvSpPr>
        <p:spPr>
          <a:xfrm>
            <a:off x="6275424" y="4127500"/>
            <a:ext cx="2575916" cy="24638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lernzielorientiert</a:t>
            </a:r>
          </a:p>
          <a:p>
            <a:pPr algn="ctr"/>
            <a:r>
              <a:rPr lang="de-DE" sz="2400" dirty="0" smtClean="0"/>
              <a:t>entwicklungs-fördernd</a:t>
            </a:r>
          </a:p>
          <a:p>
            <a:pPr algn="ctr"/>
            <a:r>
              <a:rPr lang="de-DE" sz="2400" dirty="0" smtClean="0"/>
              <a:t>handlungs-orientiert</a:t>
            </a:r>
            <a:endParaRPr lang="de-DE" sz="2400" dirty="0"/>
          </a:p>
        </p:txBody>
      </p:sp>
      <p:sp>
        <p:nvSpPr>
          <p:cNvPr id="3" name="Pfeil nach unten 2"/>
          <p:cNvSpPr/>
          <p:nvPr/>
        </p:nvSpPr>
        <p:spPr>
          <a:xfrm>
            <a:off x="4172306" y="3873500"/>
            <a:ext cx="787400" cy="10287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3514541" y="5092700"/>
            <a:ext cx="2401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/>
              <a:t>INSTALLIEREN</a:t>
            </a:r>
          </a:p>
          <a:p>
            <a:pPr algn="ctr"/>
            <a:r>
              <a:rPr lang="de-DE" sz="2400" b="1" dirty="0"/>
              <a:t>&amp;</a:t>
            </a:r>
            <a:r>
              <a:rPr lang="de-DE" sz="2400" b="1" dirty="0" smtClean="0"/>
              <a:t> </a:t>
            </a:r>
          </a:p>
          <a:p>
            <a:pPr algn="ctr"/>
            <a:r>
              <a:rPr lang="de-DE" sz="2400" b="1" dirty="0" smtClean="0"/>
              <a:t>ÖFFNEN</a:t>
            </a:r>
            <a:endParaRPr lang="de-DE" sz="24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357205" y="3776077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Allgemeine Kriterien</a:t>
            </a:r>
            <a:endParaRPr lang="de-DE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6211495" y="3762852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Pädagogische Kriterien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101439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7" y="609600"/>
            <a:ext cx="7347282" cy="62484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39452" y="2257927"/>
            <a:ext cx="3625515" cy="134753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de-DE" sz="7200" b="1" u="sng" dirty="0" smtClean="0"/>
              <a:t>Chemie</a:t>
            </a:r>
            <a:r>
              <a:rPr lang="de-DE" sz="6600" dirty="0" smtClean="0"/>
              <a:t> </a:t>
            </a:r>
            <a:endParaRPr lang="de-DE" sz="6600" dirty="0"/>
          </a:p>
        </p:txBody>
      </p:sp>
    </p:spTree>
    <p:extLst>
      <p:ext uri="{BB962C8B-B14F-4D97-AF65-F5344CB8AC3E}">
        <p14:creationId xmlns:p14="http://schemas.microsoft.com/office/powerpoint/2010/main" val="1096542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7"/>
          <a:stretch/>
        </p:blipFill>
        <p:spPr>
          <a:xfrm>
            <a:off x="-28466" y="-666"/>
            <a:ext cx="9172466" cy="477525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21716" y="5511572"/>
            <a:ext cx="89222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FF0000"/>
                </a:solidFill>
              </a:rPr>
              <a:t>Kategorien: </a:t>
            </a:r>
          </a:p>
          <a:p>
            <a:pPr algn="ctr"/>
            <a:r>
              <a:rPr lang="de-DE" sz="2000" b="1" dirty="0" smtClean="0"/>
              <a:t>Spiele, Übungen, Nachschlagewerke, Hilfsmittel, „praktische Versuche“</a:t>
            </a:r>
            <a:endParaRPr lang="de-DE" sz="2000" b="1" dirty="0"/>
          </a:p>
        </p:txBody>
      </p:sp>
      <p:cxnSp>
        <p:nvCxnSpPr>
          <p:cNvPr id="6" name="Gerade Verbindung mit Pfeil 5"/>
          <p:cNvCxnSpPr/>
          <p:nvPr/>
        </p:nvCxnSpPr>
        <p:spPr>
          <a:xfrm flipV="1">
            <a:off x="4526526" y="2366861"/>
            <a:ext cx="1" cy="309396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V="1">
            <a:off x="5677776" y="2366861"/>
            <a:ext cx="441558" cy="314471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H="1" flipV="1">
            <a:off x="1292896" y="3439151"/>
            <a:ext cx="2119717" cy="202167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5895897" y="2366861"/>
            <a:ext cx="1838403" cy="31447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846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909" y="565484"/>
            <a:ext cx="9363933" cy="990600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Informationsrecherche in </a:t>
            </a:r>
            <a:r>
              <a:rPr lang="de-DE" sz="2400" b="1" dirty="0"/>
              <a:t>Tabellen und Nachschlagewerken</a:t>
            </a:r>
            <a:br>
              <a:rPr lang="de-DE" sz="2400" b="1" dirty="0"/>
            </a:br>
            <a:r>
              <a:rPr lang="de-DE" sz="1000" dirty="0"/>
              <a:t/>
            </a:r>
            <a:br>
              <a:rPr lang="de-DE" sz="1000" dirty="0"/>
            </a:br>
            <a:r>
              <a:rPr lang="de-DE" sz="1800" dirty="0"/>
              <a:t>Chemikalien, </a:t>
            </a:r>
            <a:r>
              <a:rPr lang="de-DE" sz="1800" dirty="0" smtClean="0"/>
              <a:t>                 	     Stoffdaten</a:t>
            </a:r>
            <a:r>
              <a:rPr lang="de-DE" sz="1800" dirty="0"/>
              <a:t>, Eigenschaften, GHS-Einstufung, </a:t>
            </a:r>
            <a:br>
              <a:rPr lang="de-DE" sz="1800" dirty="0"/>
            </a:br>
            <a:r>
              <a:rPr lang="de-DE" sz="1800" dirty="0" smtClean="0"/>
              <a:t>Tabellen                           	     Verwendungshinweise</a:t>
            </a:r>
            <a:r>
              <a:rPr lang="de-DE" sz="1800" dirty="0"/>
              <a:t>, weiterführende Links (GESTIS, Wikipedia</a:t>
            </a:r>
            <a:r>
              <a:rPr lang="de-DE" sz="1800" dirty="0" smtClean="0"/>
              <a:t>)</a:t>
            </a:r>
            <a:endParaRPr lang="de-DE" sz="2000" dirty="0"/>
          </a:p>
        </p:txBody>
      </p:sp>
      <p:pic>
        <p:nvPicPr>
          <p:cNvPr id="4" name="Grafik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"/>
          <a:stretch/>
        </p:blipFill>
        <p:spPr>
          <a:xfrm>
            <a:off x="76989" y="1630826"/>
            <a:ext cx="2951428" cy="5046339"/>
          </a:xfrm>
          <a:prstGeom prst="rect">
            <a:avLst/>
          </a:prstGeom>
        </p:spPr>
      </p:pic>
      <p:grpSp>
        <p:nvGrpSpPr>
          <p:cNvPr id="5" name="Gruppieren 6"/>
          <p:cNvGrpSpPr/>
          <p:nvPr/>
        </p:nvGrpSpPr>
        <p:grpSpPr>
          <a:xfrm>
            <a:off x="3192378" y="1630826"/>
            <a:ext cx="5903495" cy="5086684"/>
            <a:chOff x="4120709" y="268014"/>
            <a:chExt cx="7761728" cy="6589986"/>
          </a:xfrm>
        </p:grpSpPr>
        <p:pic>
          <p:nvPicPr>
            <p:cNvPr id="6" name="Grafik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8"/>
            <a:stretch/>
          </p:blipFill>
          <p:spPr>
            <a:xfrm>
              <a:off x="4120709" y="268014"/>
              <a:ext cx="3857626" cy="6589986"/>
            </a:xfrm>
            <a:prstGeom prst="rect">
              <a:avLst/>
            </a:prstGeom>
          </p:spPr>
        </p:pic>
        <p:pic>
          <p:nvPicPr>
            <p:cNvPr id="7" name="Grafik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38"/>
            <a:stretch/>
          </p:blipFill>
          <p:spPr>
            <a:xfrm>
              <a:off x="8024812" y="283778"/>
              <a:ext cx="3857625" cy="6574221"/>
            </a:xfrm>
            <a:prstGeom prst="rect">
              <a:avLst/>
            </a:prstGeom>
          </p:spPr>
        </p:pic>
      </p:grpSp>
      <p:cxnSp>
        <p:nvCxnSpPr>
          <p:cNvPr id="8" name="Gerade Verbindung mit Pfeil 7"/>
          <p:cNvCxnSpPr/>
          <p:nvPr/>
        </p:nvCxnSpPr>
        <p:spPr>
          <a:xfrm flipH="1">
            <a:off x="7502722" y="1568252"/>
            <a:ext cx="497574" cy="463335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8298842" y="1642994"/>
            <a:ext cx="497574" cy="45586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446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740" y="355291"/>
            <a:ext cx="8229600" cy="990600"/>
          </a:xfrm>
        </p:spPr>
        <p:txBody>
          <a:bodyPr>
            <a:normAutofit/>
          </a:bodyPr>
          <a:lstStyle/>
          <a:p>
            <a:r>
              <a:rPr lang="de-DE" sz="2400" b="1" dirty="0" smtClean="0"/>
              <a:t>Spielerische Anwendung von erlerntem Wissen</a:t>
            </a:r>
            <a:endParaRPr lang="de-DE" sz="2400" b="1" dirty="0"/>
          </a:p>
        </p:txBody>
      </p:sp>
      <p:pic>
        <p:nvPicPr>
          <p:cNvPr id="7" name="Grafik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6" b="14015"/>
          <a:stretch/>
        </p:blipFill>
        <p:spPr>
          <a:xfrm>
            <a:off x="0" y="1345891"/>
            <a:ext cx="3648315" cy="5311901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704424" y="1914649"/>
            <a:ext cx="2023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Formeln ausgleichen </a:t>
            </a:r>
          </a:p>
          <a:p>
            <a:r>
              <a:rPr lang="de-DE" sz="1400" b="1" dirty="0" smtClean="0">
                <a:solidFill>
                  <a:schemeClr val="bg1"/>
                </a:solidFill>
              </a:rPr>
              <a:t>mit Visualisierung!</a:t>
            </a:r>
            <a:endParaRPr lang="de-DE" sz="1400" b="1" dirty="0">
              <a:solidFill>
                <a:schemeClr val="bg1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3310802" y="1668378"/>
            <a:ext cx="5833198" cy="4989414"/>
            <a:chOff x="3066820" y="1510278"/>
            <a:chExt cx="5833198" cy="4989414"/>
          </a:xfrm>
        </p:grpSpPr>
        <p:pic>
          <p:nvPicPr>
            <p:cNvPr id="5" name="Grafik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8"/>
            <a:stretch/>
          </p:blipFill>
          <p:spPr>
            <a:xfrm>
              <a:off x="5986899" y="1511300"/>
              <a:ext cx="2913119" cy="4988392"/>
            </a:xfrm>
            <a:prstGeom prst="rect">
              <a:avLst/>
            </a:prstGeom>
          </p:spPr>
        </p:pic>
        <p:pic>
          <p:nvPicPr>
            <p:cNvPr id="6" name="Grafik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88"/>
            <a:stretch/>
          </p:blipFill>
          <p:spPr>
            <a:xfrm>
              <a:off x="3066820" y="1510278"/>
              <a:ext cx="2920080" cy="4989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018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795" y="307811"/>
            <a:ext cx="8229600" cy="990600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Stärkung der räumlichen Vorstellungskraft</a:t>
            </a:r>
            <a:endParaRPr lang="de-DE" sz="2400" b="1" dirty="0"/>
          </a:p>
        </p:txBody>
      </p:sp>
      <p:pic>
        <p:nvPicPr>
          <p:cNvPr id="4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"/>
          <a:stretch/>
        </p:blipFill>
        <p:spPr>
          <a:xfrm>
            <a:off x="-1" y="2802688"/>
            <a:ext cx="5785353" cy="3060700"/>
          </a:xfrm>
          <a:prstGeom prst="rect">
            <a:avLst/>
          </a:prstGeom>
        </p:spPr>
      </p:pic>
      <p:pic>
        <p:nvPicPr>
          <p:cNvPr id="5" name="Grafik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3"/>
          <a:stretch/>
        </p:blipFill>
        <p:spPr>
          <a:xfrm>
            <a:off x="5829300" y="1202487"/>
            <a:ext cx="3239834" cy="553430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8173" y="2131747"/>
            <a:ext cx="55626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err="1" smtClean="0">
                <a:solidFill>
                  <a:srgbClr val="4F81BD"/>
                </a:solidFill>
              </a:rPr>
              <a:t>Gaschromatograph</a:t>
            </a:r>
            <a:r>
              <a:rPr lang="de-DE" sz="2400" b="1" dirty="0" smtClean="0">
                <a:solidFill>
                  <a:srgbClr val="4F81BD"/>
                </a:solidFill>
              </a:rPr>
              <a:t> (GC)</a:t>
            </a:r>
            <a:r>
              <a:rPr lang="de-DE" sz="3200" b="1" dirty="0" smtClean="0">
                <a:solidFill>
                  <a:srgbClr val="4F81BD"/>
                </a:solidFill>
              </a:rPr>
              <a:t>					</a:t>
            </a:r>
            <a:endParaRPr lang="de-DE" sz="3200" b="1" dirty="0">
              <a:solidFill>
                <a:srgbClr val="4F81BD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146595" y="1466842"/>
            <a:ext cx="16827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4F81BD"/>
                </a:solidFill>
              </a:rPr>
              <a:t>Titrations-</a:t>
            </a:r>
          </a:p>
          <a:p>
            <a:r>
              <a:rPr lang="de-DE" sz="2400" b="1" dirty="0" err="1" smtClean="0">
                <a:solidFill>
                  <a:srgbClr val="4F81BD"/>
                </a:solidFill>
              </a:rPr>
              <a:t>trainer</a:t>
            </a:r>
            <a:endParaRPr lang="de-DE" sz="2400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7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2610" y="194510"/>
            <a:ext cx="8229600" cy="990600"/>
          </a:xfrm>
        </p:spPr>
        <p:txBody>
          <a:bodyPr>
            <a:noAutofit/>
          </a:bodyPr>
          <a:lstStyle/>
          <a:p>
            <a:r>
              <a:rPr lang="de-DE" sz="2400" b="1" dirty="0"/>
              <a:t> </a:t>
            </a:r>
            <a:r>
              <a:rPr lang="de-DE" sz="2400" b="1" dirty="0" smtClean="0"/>
              <a:t>Sachlicher Einsatz </a:t>
            </a:r>
            <a:r>
              <a:rPr lang="de-DE" sz="2400" b="1" dirty="0"/>
              <a:t>digitaler </a:t>
            </a:r>
            <a:r>
              <a:rPr lang="de-DE" sz="2400" b="1" dirty="0" smtClean="0"/>
              <a:t>(</a:t>
            </a:r>
            <a:r>
              <a:rPr lang="de-DE" sz="2400" b="1" dirty="0"/>
              <a:t>Alltags-)Medien</a:t>
            </a:r>
            <a:endParaRPr lang="de-DE" sz="24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371385" y="994876"/>
            <a:ext cx="4004437" cy="5829409"/>
            <a:chOff x="116465" y="45416"/>
            <a:chExt cx="3954090" cy="6706299"/>
          </a:xfrm>
        </p:grpSpPr>
        <p:pic>
          <p:nvPicPr>
            <p:cNvPr id="5" name="Grafik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8"/>
            <a:stretch/>
          </p:blipFill>
          <p:spPr>
            <a:xfrm>
              <a:off x="116465" y="45416"/>
              <a:ext cx="3954090" cy="6706299"/>
            </a:xfrm>
            <a:prstGeom prst="rect">
              <a:avLst/>
            </a:prstGeom>
          </p:spPr>
        </p:pic>
        <p:sp>
          <p:nvSpPr>
            <p:cNvPr id="6" name="Rechteck 5"/>
            <p:cNvSpPr/>
            <p:nvPr/>
          </p:nvSpPr>
          <p:spPr>
            <a:xfrm>
              <a:off x="1033767" y="635309"/>
              <a:ext cx="1814920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3200" b="1" dirty="0" err="1" smtClean="0">
                  <a:solidFill>
                    <a:schemeClr val="bg1"/>
                  </a:solidFill>
                </a:rPr>
                <a:t>Hangman</a:t>
              </a:r>
              <a:endParaRPr lang="de-DE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Grafik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"/>
          <a:stretch/>
        </p:blipFill>
        <p:spPr>
          <a:xfrm>
            <a:off x="4704684" y="981106"/>
            <a:ext cx="3428664" cy="58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1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0100" y="2006600"/>
            <a:ext cx="8229600" cy="990600"/>
          </a:xfrm>
        </p:spPr>
        <p:txBody>
          <a:bodyPr>
            <a:normAutofit/>
          </a:bodyPr>
          <a:lstStyle/>
          <a:p>
            <a:r>
              <a:rPr lang="de-DE" sz="5400" dirty="0" smtClean="0"/>
              <a:t>Gesundheit und Biologie</a:t>
            </a:r>
            <a:endParaRPr lang="de-DE" sz="5400" dirty="0"/>
          </a:p>
        </p:txBody>
      </p:sp>
      <p:pic>
        <p:nvPicPr>
          <p:cNvPr id="4" name="Bild 3" descr="demo_gesundhei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086100"/>
            <a:ext cx="2324100" cy="2324100"/>
          </a:xfrm>
          <a:prstGeom prst="rect">
            <a:avLst/>
          </a:prstGeom>
        </p:spPr>
      </p:pic>
      <p:pic>
        <p:nvPicPr>
          <p:cNvPr id="5" name="Bild 4" descr="Biologi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00" y="3352800"/>
            <a:ext cx="3048000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2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68423" y="888975"/>
            <a:ext cx="5351153" cy="9906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Visible Body® </a:t>
            </a:r>
            <a:endParaRPr lang="de-DE" sz="2400" dirty="0"/>
          </a:p>
        </p:txBody>
      </p:sp>
      <p:pic>
        <p:nvPicPr>
          <p:cNvPr id="4" name="Bild 3" descr="IMG_134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1670520"/>
            <a:ext cx="3695700" cy="4927600"/>
          </a:xfrm>
          <a:prstGeom prst="rect">
            <a:avLst/>
          </a:prstGeom>
        </p:spPr>
      </p:pic>
      <p:pic>
        <p:nvPicPr>
          <p:cNvPr id="5" name="Bild 4" descr="IMG_134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1686800"/>
            <a:ext cx="3695700" cy="492760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279400" y="183002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b="1" dirty="0" smtClean="0"/>
              <a:t>Stärkung der räumlichen Vorstellungskraft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254361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screen800x500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" y="1536700"/>
            <a:ext cx="8067040" cy="5041900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6680076" y="775015"/>
            <a:ext cx="535115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smtClean="0"/>
              <a:t>Visible Body®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89176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54280" y="744027"/>
            <a:ext cx="2473439" cy="9906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Linder Biologie</a:t>
            </a:r>
            <a:endParaRPr lang="de-DE" sz="2400" dirty="0"/>
          </a:p>
        </p:txBody>
      </p:sp>
      <p:pic>
        <p:nvPicPr>
          <p:cNvPr id="4" name="Bild 3" descr="screen568x568-2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32" y="1524000"/>
            <a:ext cx="2847662" cy="5054600"/>
          </a:xfrm>
          <a:prstGeom prst="rect">
            <a:avLst/>
          </a:prstGeom>
        </p:spPr>
      </p:pic>
      <p:pic>
        <p:nvPicPr>
          <p:cNvPr id="5" name="Bild 4" descr="screen568x568-1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369" y="1512888"/>
            <a:ext cx="2853923" cy="5065712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214876" y="353844"/>
            <a:ext cx="936393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b="1" dirty="0" smtClean="0"/>
              <a:t>Informationsrecherche in Tabellen und Nachschlagewerken</a:t>
            </a:r>
            <a:br>
              <a:rPr lang="de-DE" sz="2400" b="1" dirty="0" smtClean="0"/>
            </a:br>
            <a:r>
              <a:rPr lang="de-DE" sz="1000" dirty="0" smtClean="0"/>
              <a:t/>
            </a:r>
            <a:br>
              <a:rPr lang="de-DE" sz="1000" dirty="0" smtClean="0"/>
            </a:b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349623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screen568x568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669" y="1524000"/>
            <a:ext cx="2853029" cy="5064126"/>
          </a:xfrm>
          <a:prstGeom prst="rect">
            <a:avLst/>
          </a:prstGeom>
        </p:spPr>
      </p:pic>
      <p:pic>
        <p:nvPicPr>
          <p:cNvPr id="6" name="Bild 5" descr="screen1136x1136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69" y="1512888"/>
            <a:ext cx="2859289" cy="5075238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654280" y="776587"/>
            <a:ext cx="247343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smtClean="0"/>
              <a:t>Linder Biologie</a:t>
            </a:r>
            <a:endParaRPr lang="de-DE" sz="240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7864" y="111091"/>
            <a:ext cx="8229600" cy="990600"/>
          </a:xfrm>
        </p:spPr>
        <p:txBody>
          <a:bodyPr>
            <a:normAutofit/>
          </a:bodyPr>
          <a:lstStyle/>
          <a:p>
            <a:r>
              <a:rPr lang="de-DE" sz="2400" b="1" dirty="0" smtClean="0"/>
              <a:t>Spielerische Anwendung von erlerntem Wissen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6347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/>
          <p:cNvPicPr>
            <a:picLocks noChangeAspect="1"/>
          </p:cNvPicPr>
          <p:nvPr/>
        </p:nvPicPr>
        <p:blipFill rotWithShape="1">
          <a:blip r:embed="rId2"/>
          <a:srcRect t="38435"/>
          <a:stretch/>
        </p:blipFill>
        <p:spPr>
          <a:xfrm>
            <a:off x="0" y="3418826"/>
            <a:ext cx="9144000" cy="343917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253662" y="2273632"/>
            <a:ext cx="6532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4F81BD"/>
                </a:solidFill>
              </a:rPr>
              <a:t>Vielen Dank für eure Aufmerksamkeit</a:t>
            </a:r>
            <a:endParaRPr lang="de-DE" sz="2800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6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rhe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larhei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Klarheit.thmx</Template>
  <TotalTime>0</TotalTime>
  <Words>172</Words>
  <Application>Microsoft Macintosh PowerPoint</Application>
  <PresentationFormat>Bildschirmpräsentation (4:3)</PresentationFormat>
  <Paragraphs>56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Klarheit</vt:lpstr>
      <vt:lpstr>Smarter Unterricht Apps zum Lehren und Lernen </vt:lpstr>
      <vt:lpstr>Was geht „App“?</vt:lpstr>
      <vt:lpstr>Warum geht´s „App“?</vt:lpstr>
      <vt:lpstr>Wie geht´s „App“?</vt:lpstr>
      <vt:lpstr>Chemie </vt:lpstr>
      <vt:lpstr>PowerPoint-Präsentation</vt:lpstr>
      <vt:lpstr>Informationsrecherche in Tabellen und Nachschlagewerken  Chemikalien,                        Stoffdaten, Eigenschaften, GHS-Einstufung,  Tabellen                                 Verwendungshinweise, weiterführende Links (GESTIS, Wikipedia)</vt:lpstr>
      <vt:lpstr>Spielerische Anwendung von erlerntem Wissen</vt:lpstr>
      <vt:lpstr>Stärkung der räumlichen Vorstellungskraft</vt:lpstr>
      <vt:lpstr> Sachlicher Einsatz digitaler (Alltags-)Medien</vt:lpstr>
      <vt:lpstr>Gesundheit und Biologie</vt:lpstr>
      <vt:lpstr>Visible Body® </vt:lpstr>
      <vt:lpstr>PowerPoint-Präsentation</vt:lpstr>
      <vt:lpstr>Linder Biologie</vt:lpstr>
      <vt:lpstr>Spielerische Anwendung von erlerntem Wissen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Smarter Unterricht</dc:title>
  <dc:creator>Jan-Christopher Klein</dc:creator>
  <cp:lastModifiedBy>Jan-Christopher Klein</cp:lastModifiedBy>
  <cp:revision>31</cp:revision>
  <dcterms:created xsi:type="dcterms:W3CDTF">2015-07-17T07:39:56Z</dcterms:created>
  <dcterms:modified xsi:type="dcterms:W3CDTF">2015-09-10T11:50:53Z</dcterms:modified>
</cp:coreProperties>
</file>