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98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22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123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81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724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69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28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93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47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3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03888-D6D7-4D0C-B6B0-4F0F05226F08}" type="datetimeFigureOut">
              <a:rPr lang="de-DE" smtClean="0"/>
              <a:t>08.10.2015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591E2-BBC4-4FC5-A3D8-3D52D9C099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61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Aufgabe</a:t>
            </a:r>
            <a:r>
              <a:rPr lang="en-US" dirty="0" smtClean="0"/>
              <a:t>: </a:t>
            </a:r>
            <a:r>
              <a:rPr lang="en-US" dirty="0" err="1" smtClean="0"/>
              <a:t>Kurvendiskusion</a:t>
            </a:r>
            <a:r>
              <a:rPr lang="en-US" dirty="0" smtClean="0"/>
              <a:t> (FOS)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de-DE" dirty="0" smtClean="0"/>
                  <a:t>Geben sei die Funktion: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de-DE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e-DE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de-DE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de-DE" dirty="0"/>
              </a:p>
              <a:p>
                <a:pPr marL="0" indent="0">
                  <a:buNone/>
                </a:pPr>
                <a:r>
                  <a:rPr lang="de-DE" dirty="0" smtClean="0"/>
                  <a:t>Bestimmen </a:t>
                </a:r>
                <a:r>
                  <a:rPr lang="de-DE" dirty="0"/>
                  <a:t>Sie</a:t>
                </a:r>
                <a:r>
                  <a:rPr lang="de-DE" dirty="0" smtClean="0"/>
                  <a:t>:</a:t>
                </a:r>
                <a:endParaRPr lang="de-DE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de-DE" dirty="0"/>
                  <a:t>den Scheitelpunkt S.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de-DE" dirty="0"/>
                  <a:t>die Nullstellen, falls vorhanden.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de-DE" dirty="0"/>
                  <a:t>den Wertebereich und Definitionsbereich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de-DE" dirty="0"/>
                  <a:t>die </a:t>
                </a:r>
                <a:r>
                  <a:rPr lang="de-DE" dirty="0" err="1" smtClean="0"/>
                  <a:t>Monotonieintervalle</a:t>
                </a:r>
                <a:endParaRPr lang="de-DE" dirty="0"/>
              </a:p>
              <a:p>
                <a:pPr marL="0" indent="0">
                  <a:buNone/>
                </a:pPr>
                <a:r>
                  <a:rPr lang="de-DE" dirty="0"/>
                  <a:t>Z</a:t>
                </a:r>
                <a:r>
                  <a:rPr lang="de-DE" dirty="0" smtClean="0"/>
                  <a:t>eichnen </a:t>
                </a:r>
                <a:r>
                  <a:rPr lang="de-DE" dirty="0"/>
                  <a:t>Sie den Graph </a:t>
                </a:r>
                <a:r>
                  <a:rPr lang="de-DE" dirty="0" smtClean="0"/>
                  <a:t>mit der App </a:t>
                </a:r>
                <a:r>
                  <a:rPr lang="de-DE" dirty="0" err="1" smtClean="0"/>
                  <a:t>Grapher</a:t>
                </a:r>
                <a:r>
                  <a:rPr lang="de-DE" dirty="0" smtClean="0"/>
                  <a:t> und überprüfen Sie ihre Ergebnisse.</a:t>
                </a: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623" t="-2241" b="-308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847" y="696294"/>
            <a:ext cx="11620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19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Funktionsterm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ingeben</a:t>
            </a:r>
            <a:r>
              <a:rPr lang="en-US" dirty="0" smtClean="0"/>
              <a:t>	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Problem: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de-DE" dirty="0" smtClean="0"/>
                  <a:t> Eingeben</a:t>
                </a:r>
              </a:p>
              <a:p>
                <a:r>
                  <a:rPr lang="en-US" dirty="0" err="1" smtClean="0"/>
                  <a:t>Lösung</a:t>
                </a:r>
                <a:r>
                  <a:rPr lang="en-US" dirty="0" smtClean="0"/>
                  <a:t>: ‘^’ </a:t>
                </a:r>
                <a:r>
                  <a:rPr lang="en-US" dirty="0" err="1" smtClean="0"/>
                  <a:t>Zeichen</a:t>
                </a:r>
                <a:r>
                  <a:rPr lang="en-US" dirty="0" smtClean="0"/>
                  <a:t> -&gt; x^2</a:t>
                </a: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669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933576"/>
            <a:ext cx="9105900" cy="4924425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1325563"/>
          </a:xfrm>
        </p:spPr>
        <p:txBody>
          <a:bodyPr/>
          <a:lstStyle/>
          <a:p>
            <a:r>
              <a:rPr lang="en-US" dirty="0" err="1" smtClean="0"/>
              <a:t>Funktionsterm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ingeben</a:t>
            </a:r>
            <a:r>
              <a:rPr lang="en-US" dirty="0" smtClean="0"/>
              <a:t>	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l="-492" t="12797" r="84792" b="69942"/>
          <a:stretch/>
        </p:blipFill>
        <p:spPr>
          <a:xfrm>
            <a:off x="4395442" y="233562"/>
            <a:ext cx="4767339" cy="2834640"/>
          </a:xfrm>
          <a:prstGeom prst="rect">
            <a:avLst/>
          </a:prstGeom>
        </p:spPr>
      </p:pic>
      <p:cxnSp>
        <p:nvCxnSpPr>
          <p:cNvPr id="7" name="Gerade Verbindung mit Pfeil 6"/>
          <p:cNvCxnSpPr/>
          <p:nvPr/>
        </p:nvCxnSpPr>
        <p:spPr>
          <a:xfrm flipH="1">
            <a:off x="2270976" y="1184855"/>
            <a:ext cx="2228045" cy="14630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79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Prüfen</a:t>
            </a:r>
            <a:r>
              <a:rPr lang="en-US" dirty="0" smtClean="0"/>
              <a:t> des </a:t>
            </a:r>
            <a:r>
              <a:rPr lang="en-US" dirty="0" err="1" smtClean="0"/>
              <a:t>Scheitelpunktes</a:t>
            </a:r>
            <a:r>
              <a:rPr lang="en-US" dirty="0" smtClean="0"/>
              <a:t> (1 | 5)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2573" y="1933576"/>
            <a:ext cx="9105900" cy="49244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/>
          <a:srcRect l="51131" t="4167" r="34301" b="78311"/>
          <a:stretch/>
        </p:blipFill>
        <p:spPr>
          <a:xfrm>
            <a:off x="395500" y="790575"/>
            <a:ext cx="3514300" cy="2286000"/>
          </a:xfrm>
          <a:prstGeom prst="rect">
            <a:avLst/>
          </a:prstGeom>
        </p:spPr>
      </p:pic>
      <p:cxnSp>
        <p:nvCxnSpPr>
          <p:cNvPr id="8" name="Gerade Verbindung mit Pfeil 7"/>
          <p:cNvCxnSpPr>
            <a:stCxn id="6" idx="3"/>
          </p:cNvCxnSpPr>
          <p:nvPr/>
        </p:nvCxnSpPr>
        <p:spPr>
          <a:xfrm>
            <a:off x="3909801" y="1933576"/>
            <a:ext cx="434673" cy="62932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/>
          <a:srcRect l="62871" t="87072" r="27653"/>
          <a:stretch/>
        </p:blipFill>
        <p:spPr>
          <a:xfrm>
            <a:off x="8488647" y="4646697"/>
            <a:ext cx="2726614" cy="2011680"/>
          </a:xfrm>
          <a:prstGeom prst="rect">
            <a:avLst/>
          </a:prstGeom>
        </p:spPr>
      </p:pic>
      <p:cxnSp>
        <p:nvCxnSpPr>
          <p:cNvPr id="12" name="Gerade Verbindung mit Pfeil 11"/>
          <p:cNvCxnSpPr>
            <a:stCxn id="10" idx="1"/>
          </p:cNvCxnSpPr>
          <p:nvPr/>
        </p:nvCxnSpPr>
        <p:spPr>
          <a:xfrm flipH="1">
            <a:off x="5271753" y="5652538"/>
            <a:ext cx="3216895" cy="10959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Gerader Verbinder 16"/>
          <p:cNvCxnSpPr/>
          <p:nvPr/>
        </p:nvCxnSpPr>
        <p:spPr>
          <a:xfrm>
            <a:off x="5155843" y="2691686"/>
            <a:ext cx="12879" cy="4056845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Gerader Verbinder 19"/>
          <p:cNvCxnSpPr/>
          <p:nvPr/>
        </p:nvCxnSpPr>
        <p:spPr>
          <a:xfrm>
            <a:off x="4344474" y="2691685"/>
            <a:ext cx="811369" cy="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79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Überprüfen</a:t>
            </a:r>
            <a:r>
              <a:rPr lang="en-US" dirty="0" smtClean="0"/>
              <a:t> der </a:t>
            </a:r>
            <a:r>
              <a:rPr lang="en-US" dirty="0" err="1" smtClean="0"/>
              <a:t>Nullstellen</a:t>
            </a:r>
            <a:r>
              <a:rPr lang="en-US" dirty="0" smtClean="0"/>
              <a:t>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46182" t="10705" r="11954"/>
          <a:stretch/>
        </p:blipFill>
        <p:spPr>
          <a:xfrm>
            <a:off x="3687646" y="1365160"/>
            <a:ext cx="4597817" cy="5303520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4292959" y="6220497"/>
            <a:ext cx="592428" cy="605306"/>
          </a:xfrm>
          <a:prstGeom prst="ellipse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/>
          <p:cNvSpPr/>
          <p:nvPr/>
        </p:nvSpPr>
        <p:spPr>
          <a:xfrm>
            <a:off x="7214317" y="6207618"/>
            <a:ext cx="592428" cy="605306"/>
          </a:xfrm>
          <a:prstGeom prst="ellipse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313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</a:rPr>
              <a:t>Werte</a:t>
            </a:r>
            <a:r>
              <a:rPr lang="en-US" smtClean="0">
                <a:solidFill>
                  <a:srgbClr val="C00000"/>
                </a:solidFill>
              </a:rPr>
              <a:t>- </a:t>
            </a:r>
            <a:r>
              <a:rPr lang="en-US" smtClean="0"/>
              <a:t>&amp;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Definitionsbereich</a:t>
            </a:r>
            <a:endParaRPr lang="de-DE" dirty="0">
              <a:solidFill>
                <a:srgbClr val="C0000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47482" t="10428" r="15506"/>
          <a:stretch/>
        </p:blipFill>
        <p:spPr>
          <a:xfrm>
            <a:off x="4104821" y="1423850"/>
            <a:ext cx="3982358" cy="5212080"/>
          </a:xfrm>
          <a:prstGeom prst="rect">
            <a:avLst/>
          </a:prstGeom>
        </p:spPr>
      </p:pic>
      <p:cxnSp>
        <p:nvCxnSpPr>
          <p:cNvPr id="6" name="Gerade Verbindung mit Pfeil 5"/>
          <p:cNvCxnSpPr/>
          <p:nvPr/>
        </p:nvCxnSpPr>
        <p:spPr>
          <a:xfrm>
            <a:off x="4730840" y="1690690"/>
            <a:ext cx="12879" cy="494524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4166692" y="4041572"/>
            <a:ext cx="3858616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77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Monotonieintervall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48094" t="9921" r="13719" b="-262"/>
          <a:stretch/>
        </p:blipFill>
        <p:spPr>
          <a:xfrm>
            <a:off x="3378558" y="1690689"/>
            <a:ext cx="3477296" cy="4448778"/>
          </a:xfrm>
          <a:prstGeom prst="rect">
            <a:avLst/>
          </a:prstGeom>
        </p:spPr>
      </p:pic>
      <p:cxnSp>
        <p:nvCxnSpPr>
          <p:cNvPr id="9" name="Gerade Verbindung mit Pfeil 8"/>
          <p:cNvCxnSpPr/>
          <p:nvPr/>
        </p:nvCxnSpPr>
        <p:spPr>
          <a:xfrm>
            <a:off x="5117207" y="1944710"/>
            <a:ext cx="1584101" cy="409548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V="1">
            <a:off x="3481590" y="1944710"/>
            <a:ext cx="1635617" cy="4095482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51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32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09800" y="1949825"/>
            <a:ext cx="7772400" cy="1761563"/>
          </a:xfrm>
          <a:ln w="38100">
            <a:solidFill>
              <a:schemeClr val="accent2"/>
            </a:solidFill>
          </a:ln>
        </p:spPr>
        <p:txBody>
          <a:bodyPr/>
          <a:lstStyle/>
          <a:p>
            <a:r>
              <a:rPr lang="de-DE" dirty="0" smtClean="0"/>
              <a:t>GeoGebra im Mathematikunterricht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667000" y="4410636"/>
            <a:ext cx="6858000" cy="457200"/>
          </a:xfrm>
          <a:ln w="28575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de-DE" dirty="0" smtClean="0"/>
              <a:t>erstellt von Jens Ludwig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247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966133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de-DE" sz="3800" dirty="0"/>
              <a:t>Allgemeines zu GeoGebra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52650" y="1570131"/>
            <a:ext cx="7886700" cy="4534834"/>
          </a:xfrm>
          <a:ln w="28575">
            <a:solidFill>
              <a:srgbClr val="0070C0"/>
            </a:solidFill>
          </a:ln>
        </p:spPr>
        <p:txBody>
          <a:bodyPr/>
          <a:lstStyle/>
          <a:p>
            <a:endParaRPr lang="de-DE" dirty="0" smtClean="0"/>
          </a:p>
          <a:p>
            <a:pPr algn="just"/>
            <a:r>
              <a:rPr lang="de-DE" dirty="0" smtClean="0"/>
              <a:t>GeoGebra (zusammengesetzt aus Geometrie und Algebra) ist eine Dynamische-Geometrie Software.</a:t>
            </a:r>
          </a:p>
          <a:p>
            <a:pPr marL="0" indent="0" algn="just">
              <a:buNone/>
            </a:pPr>
            <a:endParaRPr lang="de-DE" dirty="0" smtClean="0"/>
          </a:p>
          <a:p>
            <a:pPr algn="just"/>
            <a:r>
              <a:rPr lang="de-DE" dirty="0" smtClean="0"/>
              <a:t>GeoGebra lässt sich im Mathematikunterricht sowohl in Geometrie, Analysis, linearer Algebra und der Stochastik einsetzen.</a:t>
            </a:r>
          </a:p>
          <a:p>
            <a:pPr algn="just"/>
            <a:endParaRPr lang="de-DE" dirty="0"/>
          </a:p>
          <a:p>
            <a:pPr algn="just"/>
            <a:r>
              <a:rPr lang="de-DE" dirty="0" smtClean="0"/>
              <a:t>GeoGebra ist eine Freeware.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873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952686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800" dirty="0"/>
              <a:t>Aufgabe:</a:t>
            </a:r>
            <a:endParaRPr lang="de-DE" sz="3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2152650" y="1489448"/>
                <a:ext cx="7886700" cy="4351338"/>
              </a:xfrm>
              <a:ln w="28575">
                <a:solidFill>
                  <a:srgbClr val="0070C0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de-DE" dirty="0" smtClean="0"/>
              </a:p>
              <a:p>
                <a:pPr marL="0" indent="0" algn="just">
                  <a:spcAft>
                    <a:spcPts val="600"/>
                  </a:spcAft>
                  <a:buNone/>
                </a:pPr>
                <a:r>
                  <a:rPr lang="de-DE" dirty="0" smtClean="0"/>
                  <a:t>Bestimmen Sie für die Funktion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e-DE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DE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de-DE" dirty="0" smtClean="0"/>
                  <a:t> an der Stelle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=2 </m:t>
                    </m:r>
                  </m:oMath>
                </a14:m>
                <a:endParaRPr lang="de-DE" b="0" dirty="0" smtClean="0"/>
              </a:p>
              <a:p>
                <a:pPr marL="514350" indent="-514350">
                  <a:buAutoNum type="arabicPeriod"/>
                </a:pPr>
                <a:r>
                  <a:rPr lang="de-DE" dirty="0"/>
                  <a:t>d</a:t>
                </a:r>
                <a:r>
                  <a:rPr lang="de-DE" dirty="0" smtClean="0"/>
                  <a:t>ie Gleichung der Tangente </a:t>
                </a:r>
              </a:p>
              <a:p>
                <a:pPr marL="514350" indent="-514350">
                  <a:buAutoNum type="arabicPeriod"/>
                </a:pPr>
                <a:r>
                  <a:rPr lang="de-DE" dirty="0" smtClean="0"/>
                  <a:t>die Gleichung der Normale</a:t>
                </a:r>
                <a:endParaRPr lang="de-DE" dirty="0"/>
              </a:p>
              <a:p>
                <a:pPr marL="514350" indent="-514350">
                  <a:buAutoNum type="arabicPeriod"/>
                </a:pPr>
                <a:r>
                  <a:rPr lang="de-DE" dirty="0" smtClean="0"/>
                  <a:t>den Steigungswinkel.</a:t>
                </a:r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2650" y="1489448"/>
                <a:ext cx="7886700" cy="4351338"/>
              </a:xfrm>
              <a:blipFill rotWithShape="0">
                <a:blip r:embed="rId2"/>
                <a:stretch>
                  <a:fillRect l="-1463" r="-1386"/>
                </a:stretch>
              </a:blipFill>
              <a:ln w="28575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070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6141" y="365128"/>
            <a:ext cx="10811435" cy="724085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de-DE" sz="3800" dirty="0"/>
              <a:t>Ausgangssituation:</a:t>
            </a:r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" y="1217169"/>
            <a:ext cx="10811435" cy="4168589"/>
          </a:xfrm>
          <a:ln>
            <a:solidFill>
              <a:schemeClr val="tx1"/>
            </a:solidFill>
          </a:ln>
        </p:spPr>
      </p:pic>
      <p:sp>
        <p:nvSpPr>
          <p:cNvPr id="5" name="Rechteck 4"/>
          <p:cNvSpPr/>
          <p:nvPr/>
        </p:nvSpPr>
        <p:spPr>
          <a:xfrm>
            <a:off x="918883" y="1344706"/>
            <a:ext cx="2671482" cy="13211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11236271" y="4425145"/>
            <a:ext cx="139485" cy="4066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x</a:t>
            </a:r>
            <a:endParaRPr lang="de-DE" sz="2000" dirty="0"/>
          </a:p>
        </p:txBody>
      </p:sp>
      <p:sp>
        <p:nvSpPr>
          <p:cNvPr id="6" name="Rechteck 5"/>
          <p:cNvSpPr/>
          <p:nvPr/>
        </p:nvSpPr>
        <p:spPr>
          <a:xfrm>
            <a:off x="4972372" y="1344706"/>
            <a:ext cx="449451" cy="457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23852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685801" y="365127"/>
                <a:ext cx="10824882" cy="710638"/>
              </a:xfrm>
              <a:ln w="28575">
                <a:solidFill>
                  <a:schemeClr val="accent2"/>
                </a:solidFill>
              </a:ln>
            </p:spPr>
            <p:txBody>
              <a:bodyPr>
                <a:normAutofit/>
              </a:bodyPr>
              <a:lstStyle/>
              <a:p>
                <a:pPr algn="ctr"/>
                <a:r>
                  <a:rPr lang="de-DE" sz="3800" dirty="0"/>
                  <a:t>Tangente und Normale am Punkt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3800" i="1">
                            <a:latin typeface="Cambria Math"/>
                          </a:rPr>
                        </m:ctrlPr>
                      </m:sSubPr>
                      <m:e>
                        <m:r>
                          <a:rPr lang="de-DE" sz="3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38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de-DE" sz="38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de-DE" sz="3800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5801" y="365127"/>
                <a:ext cx="10824882" cy="710638"/>
              </a:xfrm>
              <a:blipFill rotWithShape="0">
                <a:blip r:embed="rId2"/>
                <a:stretch>
                  <a:fillRect t="-13223" b="-2479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nhaltsplatzhalter 6" descr="Bildschirmausschnitt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23684"/>
            <a:ext cx="10824882" cy="4195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hteck 3"/>
          <p:cNvSpPr/>
          <p:nvPr/>
        </p:nvSpPr>
        <p:spPr>
          <a:xfrm>
            <a:off x="1350870" y="1354793"/>
            <a:ext cx="2629459" cy="420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5282338" y="1309074"/>
            <a:ext cx="449451" cy="457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/>
              <a:t>y</a:t>
            </a:r>
          </a:p>
        </p:txBody>
      </p:sp>
      <p:sp>
        <p:nvSpPr>
          <p:cNvPr id="6" name="Rechteck 5"/>
          <p:cNvSpPr/>
          <p:nvPr/>
        </p:nvSpPr>
        <p:spPr>
          <a:xfrm>
            <a:off x="11220773" y="4502637"/>
            <a:ext cx="139485" cy="4066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x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01551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685800" y="365128"/>
                <a:ext cx="10838329" cy="750979"/>
              </a:xfrm>
              <a:ln w="28575">
                <a:solidFill>
                  <a:schemeClr val="accent2"/>
                </a:solidFill>
              </a:ln>
            </p:spPr>
            <p:txBody>
              <a:bodyPr>
                <a:noAutofit/>
              </a:bodyPr>
              <a:lstStyle/>
              <a:p>
                <a:pPr algn="ctr"/>
                <a:r>
                  <a:rPr lang="de-DE" sz="3800" dirty="0"/>
                  <a:t>Steigungswinkel an der Stelle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3800" i="1">
                            <a:latin typeface="Cambria Math"/>
                          </a:rPr>
                        </m:ctrlPr>
                      </m:sSubPr>
                      <m:e>
                        <m:r>
                          <a:rPr lang="de-DE" sz="3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38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de-DE" sz="38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de-DE" sz="3800" dirty="0"/>
                  <a:t> 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5800" y="365128"/>
                <a:ext cx="10838329" cy="750979"/>
              </a:xfrm>
              <a:blipFill rotWithShape="0">
                <a:blip r:embed="rId2"/>
                <a:stretch>
                  <a:fillRect t="-10156" b="-21094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nhaltsplatzhalter 12" descr="Bildschirmausschnitt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0919"/>
            <a:ext cx="10838329" cy="4128246"/>
          </a:xfrm>
          <a:ln>
            <a:solidFill>
              <a:schemeClr val="tx1"/>
            </a:solidFill>
          </a:ln>
        </p:spPr>
      </p:pic>
      <p:sp>
        <p:nvSpPr>
          <p:cNvPr id="4" name="Rechteck 3"/>
          <p:cNvSpPr/>
          <p:nvPr/>
        </p:nvSpPr>
        <p:spPr>
          <a:xfrm>
            <a:off x="1308848" y="1475815"/>
            <a:ext cx="2725270" cy="6622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5235843" y="1430096"/>
            <a:ext cx="449451" cy="457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/>
              <a:t>y</a:t>
            </a:r>
          </a:p>
        </p:txBody>
      </p:sp>
      <p:sp>
        <p:nvSpPr>
          <p:cNvPr id="6" name="Rechteck 5"/>
          <p:cNvSpPr/>
          <p:nvPr/>
        </p:nvSpPr>
        <p:spPr>
          <a:xfrm>
            <a:off x="11236271" y="4425145"/>
            <a:ext cx="139485" cy="4066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x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11237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2694" y="365128"/>
            <a:ext cx="10797988" cy="750979"/>
          </a:xfrm>
          <a:ln w="28575"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algn="ctr"/>
            <a:r>
              <a:rPr lang="de-DE" sz="3800" dirty="0"/>
              <a:t>Berechnung des Steigungswinkels</a:t>
            </a:r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94" y="1290917"/>
            <a:ext cx="10797988" cy="4128248"/>
          </a:xfrm>
          <a:ln>
            <a:solidFill>
              <a:schemeClr val="tx1"/>
            </a:solidFill>
          </a:ln>
        </p:spPr>
      </p:pic>
      <p:sp>
        <p:nvSpPr>
          <p:cNvPr id="5" name="Rechteck 4"/>
          <p:cNvSpPr/>
          <p:nvPr/>
        </p:nvSpPr>
        <p:spPr>
          <a:xfrm>
            <a:off x="6810375" y="2164977"/>
            <a:ext cx="2669801" cy="15733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5331417" y="1410347"/>
            <a:ext cx="322881" cy="619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/>
              <a:t>y</a:t>
            </a:r>
          </a:p>
        </p:txBody>
      </p:sp>
      <p:sp>
        <p:nvSpPr>
          <p:cNvPr id="7" name="Rechteck 6"/>
          <p:cNvSpPr/>
          <p:nvPr/>
        </p:nvSpPr>
        <p:spPr>
          <a:xfrm>
            <a:off x="11205275" y="4518135"/>
            <a:ext cx="139485" cy="4066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x</a:t>
            </a:r>
            <a:endParaRPr lang="de-DE" sz="2000" dirty="0"/>
          </a:p>
        </p:txBody>
      </p:sp>
      <p:sp>
        <p:nvSpPr>
          <p:cNvPr id="8" name="Rechteck 7"/>
          <p:cNvSpPr/>
          <p:nvPr/>
        </p:nvSpPr>
        <p:spPr>
          <a:xfrm>
            <a:off x="1308848" y="1475815"/>
            <a:ext cx="2725270" cy="10387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55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6140" y="365128"/>
            <a:ext cx="10824883" cy="697191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de-DE" sz="3800" dirty="0"/>
              <a:t>Berechnung des Steigungswinkels</a:t>
            </a:r>
          </a:p>
        </p:txBody>
      </p:sp>
      <p:pic>
        <p:nvPicPr>
          <p:cNvPr id="5" name="Inhaltsplatzhalter 4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" y="1196789"/>
            <a:ext cx="10824883" cy="4235823"/>
          </a:xfrm>
          <a:ln>
            <a:solidFill>
              <a:schemeClr val="tx1"/>
            </a:solidFill>
          </a:ln>
        </p:spPr>
      </p:pic>
      <p:sp>
        <p:nvSpPr>
          <p:cNvPr id="4" name="Rechteck 3"/>
          <p:cNvSpPr/>
          <p:nvPr/>
        </p:nvSpPr>
        <p:spPr>
          <a:xfrm>
            <a:off x="6682768" y="2069166"/>
            <a:ext cx="2783961" cy="15497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030507" y="2069166"/>
            <a:ext cx="1855694" cy="4185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5313335" y="1282178"/>
            <a:ext cx="449451" cy="457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/>
              <a:t>y</a:t>
            </a:r>
          </a:p>
        </p:txBody>
      </p:sp>
      <p:sp>
        <p:nvSpPr>
          <p:cNvPr id="8" name="Rechteck 7"/>
          <p:cNvSpPr/>
          <p:nvPr/>
        </p:nvSpPr>
        <p:spPr>
          <a:xfrm>
            <a:off x="11236271" y="4425145"/>
            <a:ext cx="139485" cy="4066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x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5316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2694" y="365128"/>
            <a:ext cx="10797988" cy="697191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de-DE" sz="3800" dirty="0"/>
              <a:t>Variation der ursprünglichen Aufgabe</a:t>
            </a:r>
          </a:p>
        </p:txBody>
      </p:sp>
      <p:pic>
        <p:nvPicPr>
          <p:cNvPr id="10" name="Inhaltsplatzhalter 9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06" y="1277472"/>
            <a:ext cx="10797988" cy="4141693"/>
          </a:xfrm>
          <a:ln>
            <a:solidFill>
              <a:schemeClr val="tx1"/>
            </a:solidFill>
          </a:ln>
        </p:spPr>
      </p:pic>
      <p:sp>
        <p:nvSpPr>
          <p:cNvPr id="11" name="Rechteck 10"/>
          <p:cNvSpPr/>
          <p:nvPr/>
        </p:nvSpPr>
        <p:spPr>
          <a:xfrm>
            <a:off x="4993340" y="4303059"/>
            <a:ext cx="860613" cy="11161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Legende mit Pfeil nach links 11"/>
              <p:cNvSpPr/>
              <p:nvPr/>
            </p:nvSpPr>
            <p:spPr>
              <a:xfrm>
                <a:off x="5988424" y="4303059"/>
                <a:ext cx="2218765" cy="1048869"/>
              </a:xfrm>
              <a:prstGeom prst="leftArrowCallout">
                <a:avLst/>
              </a:prstGeom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3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sz="3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3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sz="3000" i="1">
                          <a:latin typeface="Cambria Math" panose="02040503050406030204" pitchFamily="18" charset="0"/>
                        </a:rPr>
                        <m:t>=1 </m:t>
                      </m:r>
                    </m:oMath>
                  </m:oMathPara>
                </a14:m>
                <a:endParaRPr lang="de-DE" sz="3000" dirty="0"/>
              </a:p>
            </p:txBody>
          </p:sp>
        </mc:Choice>
        <mc:Fallback xmlns="">
          <p:sp>
            <p:nvSpPr>
              <p:cNvPr id="12" name="Legende mit Pfeil nach links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424" y="4303059"/>
                <a:ext cx="2218765" cy="1048869"/>
              </a:xfrm>
              <a:prstGeom prst="leftArrowCallou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hteck 6"/>
          <p:cNvSpPr/>
          <p:nvPr/>
        </p:nvSpPr>
        <p:spPr>
          <a:xfrm>
            <a:off x="11189776" y="4649492"/>
            <a:ext cx="61993" cy="2116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x</a:t>
            </a:r>
            <a:endParaRPr lang="de-DE" sz="2000" dirty="0"/>
          </a:p>
        </p:txBody>
      </p:sp>
      <p:sp>
        <p:nvSpPr>
          <p:cNvPr id="8" name="Rechteck 7"/>
          <p:cNvSpPr/>
          <p:nvPr/>
        </p:nvSpPr>
        <p:spPr>
          <a:xfrm>
            <a:off x="5085267" y="1303228"/>
            <a:ext cx="338379" cy="1741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32166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2694" y="365128"/>
            <a:ext cx="10811435" cy="697191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de-DE" sz="3800" dirty="0"/>
              <a:t>Variation der ursprünglichen Aufgabe</a:t>
            </a:r>
          </a:p>
        </p:txBody>
      </p:sp>
      <p:pic>
        <p:nvPicPr>
          <p:cNvPr id="7" name="Inhaltsplatzhalter 6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94" y="1317813"/>
            <a:ext cx="10811435" cy="4101352"/>
          </a:xfrm>
          <a:ln>
            <a:solidFill>
              <a:schemeClr val="tx1"/>
            </a:solidFill>
          </a:ln>
        </p:spPr>
      </p:pic>
      <p:sp>
        <p:nvSpPr>
          <p:cNvPr id="4" name="Rechteck 3"/>
          <p:cNvSpPr/>
          <p:nvPr/>
        </p:nvSpPr>
        <p:spPr>
          <a:xfrm>
            <a:off x="5486400" y="1437696"/>
            <a:ext cx="338379" cy="1741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/>
              <a:t>y</a:t>
            </a:r>
          </a:p>
        </p:txBody>
      </p:sp>
      <p:sp>
        <p:nvSpPr>
          <p:cNvPr id="5" name="Rechteck 4"/>
          <p:cNvSpPr/>
          <p:nvPr/>
        </p:nvSpPr>
        <p:spPr>
          <a:xfrm>
            <a:off x="11236272" y="4510007"/>
            <a:ext cx="108488" cy="3217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x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91716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831662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de-DE" sz="3800" dirty="0"/>
              <a:t>Vor- und Nachteile der Anwendung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2152650" y="1479177"/>
            <a:ext cx="7886700" cy="4697787"/>
          </a:xfrm>
          <a:ln w="28575">
            <a:solidFill>
              <a:srgbClr val="0070C0"/>
            </a:solidFill>
          </a:ln>
        </p:spPr>
        <p:txBody>
          <a:bodyPr/>
          <a:lstStyle/>
          <a:p>
            <a:endParaRPr lang="de-DE" dirty="0" smtClean="0"/>
          </a:p>
          <a:p>
            <a:pPr marL="0" indent="0">
              <a:buNone/>
            </a:pPr>
            <a:r>
              <a:rPr lang="de-DE" u="sng" dirty="0" smtClean="0">
                <a:solidFill>
                  <a:srgbClr val="00B050"/>
                </a:solidFill>
              </a:rPr>
              <a:t>Vorteile:</a:t>
            </a:r>
          </a:p>
          <a:p>
            <a:r>
              <a:rPr lang="de-DE" dirty="0" smtClean="0"/>
              <a:t>schnelle, zeitsparende Darstellung </a:t>
            </a:r>
          </a:p>
          <a:p>
            <a:r>
              <a:rPr lang="de-DE" dirty="0" smtClean="0"/>
              <a:t>übersichtliche Darstellung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u="sng" dirty="0" smtClean="0">
                <a:solidFill>
                  <a:srgbClr val="FF0000"/>
                </a:solidFill>
              </a:rPr>
              <a:t>Nachteile:</a:t>
            </a:r>
          </a:p>
          <a:p>
            <a:r>
              <a:rPr lang="de-DE" dirty="0" smtClean="0"/>
              <a:t>kein Ersatz zur rechnerischen Lösung des Problems</a:t>
            </a:r>
          </a:p>
          <a:p>
            <a:r>
              <a:rPr lang="de-DE" dirty="0" smtClean="0"/>
              <a:t>kleinere Ungenauigkeiten in der Darstellung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941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Benutzerdefiniert</PresentationFormat>
  <Paragraphs>63</Paragraphs>
  <Slides>19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Larissa</vt:lpstr>
      <vt:lpstr>Aufgabe: Kurvendiskusion (FOS)</vt:lpstr>
      <vt:lpstr>Funktionsterm eingeben </vt:lpstr>
      <vt:lpstr>Funktionsterm eingeben </vt:lpstr>
      <vt:lpstr>Prüfen des Scheitelpunktes (1 | 5)</vt:lpstr>
      <vt:lpstr>Überprüfen der Nullstellen </vt:lpstr>
      <vt:lpstr>Werte- &amp;Definitionsbereich</vt:lpstr>
      <vt:lpstr>Monotonieintervall</vt:lpstr>
      <vt:lpstr>PowerPoint-Präsentation</vt:lpstr>
      <vt:lpstr>GeoGebra im Mathematikunterricht</vt:lpstr>
      <vt:lpstr>Allgemeines zu GeoGebra</vt:lpstr>
      <vt:lpstr>Aufgabe:</vt:lpstr>
      <vt:lpstr>Ausgangssituation:</vt:lpstr>
      <vt:lpstr>Tangente und Normale am Punkt x_o=2</vt:lpstr>
      <vt:lpstr>Steigungswinkel an der Stelle x_o=2 </vt:lpstr>
      <vt:lpstr>Berechnung des Steigungswinkels</vt:lpstr>
      <vt:lpstr>Berechnung des Steigungswinkels</vt:lpstr>
      <vt:lpstr>Variation der ursprünglichen Aufgabe</vt:lpstr>
      <vt:lpstr>Variation der ursprünglichen Aufgabe</vt:lpstr>
      <vt:lpstr>Vor- und Nachteile der Anwendung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</dc:creator>
  <cp:lastModifiedBy>Programmadministrator</cp:lastModifiedBy>
  <cp:revision>35</cp:revision>
  <dcterms:created xsi:type="dcterms:W3CDTF">2015-06-19T07:58:04Z</dcterms:created>
  <dcterms:modified xsi:type="dcterms:W3CDTF">2015-10-08T17:44:25Z</dcterms:modified>
</cp:coreProperties>
</file>